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9" r:id="rId2"/>
    <p:sldId id="268" r:id="rId3"/>
    <p:sldId id="323" r:id="rId4"/>
    <p:sldId id="328" r:id="rId5"/>
    <p:sldId id="313" r:id="rId6"/>
    <p:sldId id="332" r:id="rId7"/>
    <p:sldId id="329" r:id="rId8"/>
    <p:sldId id="335" r:id="rId9"/>
    <p:sldId id="319" r:id="rId10"/>
    <p:sldId id="330" r:id="rId11"/>
    <p:sldId id="331" r:id="rId12"/>
    <p:sldId id="320" r:id="rId13"/>
    <p:sldId id="336" r:id="rId14"/>
    <p:sldId id="333" r:id="rId15"/>
    <p:sldId id="334" r:id="rId16"/>
    <p:sldId id="337" r:id="rId17"/>
    <p:sldId id="327" r:id="rId18"/>
    <p:sldId id="340" r:id="rId19"/>
    <p:sldId id="339" r:id="rId20"/>
    <p:sldId id="341" r:id="rId21"/>
    <p:sldId id="29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E63"/>
    <a:srgbClr val="072A60"/>
    <a:srgbClr val="203864"/>
    <a:srgbClr val="0649AD"/>
    <a:srgbClr val="323F94"/>
    <a:srgbClr val="586AE0"/>
    <a:srgbClr val="1D57AD"/>
    <a:srgbClr val="4A90F8"/>
    <a:srgbClr val="5E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172" autoAdjust="0"/>
  </p:normalViewPr>
  <p:slideViewPr>
    <p:cSldViewPr>
      <p:cViewPr varScale="1">
        <p:scale>
          <a:sx n="85" d="100"/>
          <a:sy n="85" d="100"/>
        </p:scale>
        <p:origin x="59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FA5B-67FB-4835-A48C-92E0EAE684C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D282-DBE7-4289-AE62-AD15ECAF8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3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2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5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9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109D-3CEF-4F0C-AAC1-4DFDC11644F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6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3C41-CCC0-40DD-92AF-A63CFC8474B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339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1AED0-48CF-4599-B508-0A0D76B84934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27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14AB-6DDA-403D-A2E2-1568B4AD982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516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54A4-A99B-413D-BA3C-D05B4F536E6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438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9049-729A-496C-808A-AF9307CDEB8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827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EC03-D0FC-416E-B90A-9D169B246EC8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31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5322-4EAD-410F-BBCB-6A61F1BD4D30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854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ACB-D988-4F4A-AFE1-D555FDB6F74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136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C6BC-5F6A-4820-9124-E7C65EB9777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042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E81-AFA0-4EAE-9415-00A28D04D8D1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115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80526-6B1C-4CB9-9F10-37E3A6E9806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51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녹색, 옅은, 밤, 레이저이(가) 표시된 사진&#10;&#10;자동 생성된 설명">
            <a:extLst>
              <a:ext uri="{FF2B5EF4-FFF2-40B4-BE49-F238E27FC236}">
                <a16:creationId xmlns:a16="http://schemas.microsoft.com/office/drawing/2014/main" id="{C75FB7C4-C5D7-026E-71FA-0DEE8462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539552"/>
            <a:ext cx="12288690" cy="8725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F521B-DD90-43EA-8E96-4F54936FC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85722-849F-4F82-939B-381F8EC173A4}"/>
              </a:ext>
            </a:extLst>
          </p:cNvPr>
          <p:cNvSpPr txBox="1"/>
          <p:nvPr/>
        </p:nvSpPr>
        <p:spPr>
          <a:xfrm>
            <a:off x="7131514" y="519063"/>
            <a:ext cx="44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Advanced Physics Lab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Ⅱ</a:t>
            </a:r>
            <a:endParaRPr lang="ko-KR" altLang="en-US" sz="2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6CB8D-268B-423F-B3BB-05EF6201133A}"/>
              </a:ext>
            </a:extLst>
          </p:cNvPr>
          <p:cNvSpPr txBox="1"/>
          <p:nvPr/>
        </p:nvSpPr>
        <p:spPr>
          <a:xfrm>
            <a:off x="8112224" y="913119"/>
            <a:ext cx="443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2020312141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Donghun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Jung</a:t>
            </a:r>
          </a:p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2020311441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Yujin</a:t>
            </a:r>
            <a:r>
              <a:rPr lang="ko-KR" altLang="en-US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Chon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66492-3128-4F9A-8A46-1910EAD3280C}"/>
              </a:ext>
            </a:extLst>
          </p:cNvPr>
          <p:cNvSpPr txBox="1"/>
          <p:nvPr/>
        </p:nvSpPr>
        <p:spPr>
          <a:xfrm>
            <a:off x="-1" y="2705725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Raman Spectroscopy</a:t>
            </a:r>
          </a:p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for Analyzing Chemical Structure</a:t>
            </a:r>
            <a:endParaRPr lang="en-US" altLang="ko-KR" sz="5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4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87488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76ACD-5BED-7194-D83C-396BC4D0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00808"/>
            <a:ext cx="5040560" cy="3889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4B2754-9BB4-2A5A-7B1A-5E9E34DB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700808"/>
            <a:ext cx="4824536" cy="40970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D4ACA-8FAA-6B64-4900-9E60DFA4B009}"/>
              </a:ext>
            </a:extLst>
          </p:cNvPr>
          <p:cNvCxnSpPr/>
          <p:nvPr/>
        </p:nvCxnSpPr>
        <p:spPr>
          <a:xfrm>
            <a:off x="24235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EB14D7-2706-0C8C-4949-DE47303CB446}"/>
              </a:ext>
            </a:extLst>
          </p:cNvPr>
          <p:cNvCxnSpPr/>
          <p:nvPr/>
        </p:nvCxnSpPr>
        <p:spPr>
          <a:xfrm>
            <a:off x="278363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432B5D-5FD5-6279-1921-0EE05AEB1B86}"/>
              </a:ext>
            </a:extLst>
          </p:cNvPr>
          <p:cNvCxnSpPr/>
          <p:nvPr/>
        </p:nvCxnSpPr>
        <p:spPr>
          <a:xfrm>
            <a:off x="42237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 – Experiment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78" y="1441812"/>
            <a:ext cx="7811444" cy="5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B29BB5-7467-8E03-EC67-444EDD39F7AF}"/>
              </a:ext>
            </a:extLst>
          </p:cNvPr>
          <p:cNvGrpSpPr/>
          <p:nvPr/>
        </p:nvGrpSpPr>
        <p:grpSpPr>
          <a:xfrm>
            <a:off x="98010" y="1628800"/>
            <a:ext cx="5709958" cy="4038160"/>
            <a:chOff x="354252" y="1700808"/>
            <a:chExt cx="5709958" cy="403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605A49-5B6D-17B3-D818-BD4F3BFC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A3D01-C5A2-A938-60AC-0DD678F9DA7B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7F6346-6A1D-146D-C3C9-45578DFCFF0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2EFC6F-3D2A-72B0-B47B-771F566B8D58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D6143-CEE2-141A-546C-9F0283A2BB72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83FE70-0F32-F00C-596D-4EFFBD69E059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ω1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279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, ω3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615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C and surface 	terminating functional groups(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-O,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-OH)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ω2 : 420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Al in MAX phase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1326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breathing mode of six atoms rings with a 	defect</a:t>
                </a: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stretching C-C bonding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blipFill>
                <a:blip r:embed="rId3"/>
                <a:stretch>
                  <a:fillRect l="-1351" t="-1127" r="-1448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Thickness of the material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 peak : Low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2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mode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is sensitive to the interlayer coupling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becomes absent when it is single layer material</a:t>
                </a:r>
              </a:p>
              <a:p>
                <a:pPr lvl="1"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2D peak : D peak overtone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It is sensitive to the interlayer coupling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band of Single-Layer 	Graphene is observed near 2680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blipFill>
                <a:blip r:embed="rId2"/>
                <a:stretch>
                  <a:fillRect l="-1423" t="-806"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C4FCC16-853D-F7C9-21F4-95EF34270504}"/>
              </a:ext>
            </a:extLst>
          </p:cNvPr>
          <p:cNvGrpSpPr/>
          <p:nvPr/>
        </p:nvGrpSpPr>
        <p:grpSpPr>
          <a:xfrm>
            <a:off x="506778" y="1441812"/>
            <a:ext cx="4670670" cy="5227548"/>
            <a:chOff x="1127448" y="1441812"/>
            <a:chExt cx="4050000" cy="5047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62F38C-E57F-F8DD-7817-6B4C9865D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1441812"/>
              <a:ext cx="4050000" cy="2700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4B3C4-AC15-4384-7B6B-3884A6B36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" t="5140" b="3626"/>
            <a:stretch/>
          </p:blipFill>
          <p:spPr>
            <a:xfrm>
              <a:off x="1127448" y="3933056"/>
              <a:ext cx="4050000" cy="255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1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7D7B8-B942-B7BD-889E-0345DD8B6C0D}"/>
              </a:ext>
            </a:extLst>
          </p:cNvPr>
          <p:cNvSpPr txBox="1"/>
          <p:nvPr/>
        </p:nvSpPr>
        <p:spPr>
          <a:xfrm>
            <a:off x="706620" y="1479892"/>
            <a:ext cx="7200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(Crystallographic) Defects are…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all the interruptions of regular patterns in crystalline solids.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0F61B-9BF3-9A88-1F3C-DB52F8D9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70" y="772450"/>
            <a:ext cx="3160460" cy="567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In this experiment, defects occur due to extensive oxidation and due to the restoration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structure. The observable results in the Raman spectroscopy of GR, GO, RGO caused by defects are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blipFill>
                <a:blip r:embed="rId3"/>
                <a:stretch>
                  <a:fillRect l="-1270" t="-3101" r="-1355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/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D, D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D+D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peak appear.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 peaks are broaden.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increases.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blipFill>
                <a:blip r:embed="rId4"/>
                <a:stretch>
                  <a:fillRect l="-1218" t="-3493" b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 and Crystal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are known to be related to </a:t>
                </a:r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crystal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defect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The ratio of its intensity to that of the G peak varied inversely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blipFill>
                <a:blip r:embed="rId2"/>
                <a:stretch>
                  <a:fillRect l="-824" r="-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9863A12-A53C-86DF-2753-6DF47EB51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2636912"/>
            <a:ext cx="5791079" cy="3936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/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GR	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49.149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blipFill>
                <a:blip r:embed="rId4"/>
                <a:stretch>
                  <a:fillRect l="-3876" t="-1064" r="-3230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/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5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.4492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blipFill>
                <a:blip r:embed="rId5"/>
                <a:stretch>
                  <a:fillRect l="-3846" t="-1064" r="-2436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/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RGO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3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.5527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blipFill>
                <a:blip r:embed="rId6"/>
                <a:stretch>
                  <a:fillRect l="-3846" t="-2151" r="-2436" b="-11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/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≅4.4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blipFill>
                <a:blip r:embed="rId7"/>
                <a:stretch>
                  <a:fillRect t="-2128" r="-6292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487488" y="783859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 – Experiment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" y="2114030"/>
            <a:ext cx="4320000" cy="293321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E0B480-AC2D-D654-DFCD-BA9CEF2216D7}"/>
              </a:ext>
            </a:extLst>
          </p:cNvPr>
          <p:cNvGrpSpPr/>
          <p:nvPr/>
        </p:nvGrpSpPr>
        <p:grpSpPr>
          <a:xfrm>
            <a:off x="4451275" y="2114030"/>
            <a:ext cx="4320000" cy="2880000"/>
            <a:chOff x="354252" y="1700808"/>
            <a:chExt cx="5709958" cy="40381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8F2FE7-5C0E-C618-9E4D-37BD4FCB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59C2E8-E29B-2C9F-E7DA-65DCF1BB4591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829F1-AD9F-48DC-AA76-7B4B8B56FEF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F573D-78E9-A7BB-584F-766EC15DDA5F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00B1A-275B-A6FE-D98B-922C844E6559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FADFC-4A62-C153-9FF1-78E7AB911145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C99E4A-C0AC-C9AC-D060-059B27E3A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75" y="2114030"/>
            <a:ext cx="30347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GR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RGO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4B6E-C85A-0860-21C6-1562C8EB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1628800"/>
            <a:ext cx="5791079" cy="3936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631504" y="4221088"/>
            <a:ext cx="28803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071664" y="1916832"/>
            <a:ext cx="936104" cy="331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02D9E-0E14-1386-F666-29889DEBC57E}"/>
              </a:ext>
            </a:extLst>
          </p:cNvPr>
          <p:cNvSpPr/>
          <p:nvPr/>
        </p:nvSpPr>
        <p:spPr>
          <a:xfrm>
            <a:off x="5015880" y="3789040"/>
            <a:ext cx="288032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3614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Layer of sample materials : more than 10 layers</a:t>
                </a:r>
              </a:p>
              <a:p>
                <a:pPr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Existence of C peak</a:t>
                </a:r>
              </a:p>
              <a:p>
                <a:pPr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2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Crystal Size : Due to oxidation/reduction, the size of crystal becomes smaller. The sample becomes polycrystalline-like.</a:t>
                </a:r>
              </a:p>
              <a:p>
                <a:pPr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2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defeat density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2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3614964"/>
              </a:xfrm>
              <a:prstGeom prst="rect">
                <a:avLst/>
              </a:prstGeom>
              <a:blipFill>
                <a:blip r:embed="rId3"/>
                <a:stretch>
                  <a:fillRect l="-1169" t="-1010" r="-1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1A39C5-ABAC-3D5A-7AA4-17AECE475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1" y="1634471"/>
            <a:ext cx="5760160" cy="3911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MAX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919536" y="3428999"/>
            <a:ext cx="288032" cy="1794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359696" y="3501008"/>
            <a:ext cx="648072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02D9E-0E14-1386-F666-29889DEBC57E}"/>
              </a:ext>
            </a:extLst>
          </p:cNvPr>
          <p:cNvSpPr/>
          <p:nvPr/>
        </p:nvSpPr>
        <p:spPr>
          <a:xfrm>
            <a:off x="4871383" y="3861048"/>
            <a:ext cx="648072" cy="136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exfoliation of Al</a:t>
                </a:r>
              </a:p>
              <a:p>
                <a:pPr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Disappearance of 92</a:t>
                </a:r>
                <a:r>
                  <a:rPr lang="en-US" altLang="ko-KR" sz="2200" dirty="0">
                    <a:solidFill>
                      <a:srgbClr val="072A60"/>
                    </a:solidFill>
                  </a:rPr>
                  <a:t> </a:t>
                </a: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2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2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]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2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Weak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structure</a:t>
                </a:r>
              </a:p>
              <a:p>
                <a:pPr lvl="1" algn="just"/>
                <a:r>
                  <a:rPr lang="en-US" altLang="ko-KR" sz="22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→ G, 2D peak decreased</a:t>
                </a:r>
              </a:p>
              <a:p>
                <a:pPr algn="just"/>
                <a:endParaRPr lang="en-US" altLang="ko-KR" sz="22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2123658"/>
              </a:xfrm>
              <a:prstGeom prst="rect">
                <a:avLst/>
              </a:prstGeom>
              <a:blipFill>
                <a:blip r:embed="rId3"/>
                <a:stretch>
                  <a:fillRect l="-1169" t="-1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What we can not measure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EC21E-16E9-3531-7E04-3FD5BCDD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3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38C03-84A9-2F90-D4A5-44274B900B81}"/>
              </a:ext>
            </a:extLst>
          </p:cNvPr>
          <p:cNvSpPr/>
          <p:nvPr/>
        </p:nvSpPr>
        <p:spPr>
          <a:xfrm>
            <a:off x="983090" y="3352487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Experiment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/Results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44DD-46BA-4231-A3B7-EBBCE887DF58}"/>
              </a:ext>
            </a:extLst>
          </p:cNvPr>
          <p:cNvSpPr txBox="1"/>
          <p:nvPr/>
        </p:nvSpPr>
        <p:spPr>
          <a:xfrm>
            <a:off x="1514890" y="764704"/>
            <a:ext cx="494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aramond" panose="02020404030301010803" pitchFamily="18" charset="0"/>
              </a:rPr>
              <a:t>Outline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36DF1-C2E0-496F-B179-ADB0F5E44C12}"/>
              </a:ext>
            </a:extLst>
          </p:cNvPr>
          <p:cNvSpPr/>
          <p:nvPr/>
        </p:nvSpPr>
        <p:spPr>
          <a:xfrm>
            <a:off x="983433" y="1454193"/>
            <a:ext cx="10225134" cy="360000"/>
          </a:xfrm>
          <a:prstGeom prst="rect">
            <a:avLst/>
          </a:prstGeom>
          <a:solidFill>
            <a:srgbClr val="072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Outline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845CC-2E96-4B7E-9362-27057C00D875}"/>
              </a:ext>
            </a:extLst>
          </p:cNvPr>
          <p:cNvSpPr/>
          <p:nvPr/>
        </p:nvSpPr>
        <p:spPr>
          <a:xfrm>
            <a:off x="983090" y="1861838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Introduction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/Theory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40DB1-02DB-47B5-9F63-4CC7961E5A04}"/>
              </a:ext>
            </a:extLst>
          </p:cNvPr>
          <p:cNvSpPr txBox="1"/>
          <p:nvPr/>
        </p:nvSpPr>
        <p:spPr>
          <a:xfrm>
            <a:off x="2507202" y="2125305"/>
            <a:ext cx="59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Spectroscopy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Phonon Mode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8F712-C9A5-4F34-811F-CAE4EE10EB3B}"/>
              </a:ext>
            </a:extLst>
          </p:cNvPr>
          <p:cNvSpPr txBox="1"/>
          <p:nvPr/>
        </p:nvSpPr>
        <p:spPr>
          <a:xfrm>
            <a:off x="2522599" y="5362344"/>
            <a:ext cx="7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E16BF-8532-B684-3AFC-F456817F75F7}"/>
              </a:ext>
            </a:extLst>
          </p:cNvPr>
          <p:cNvSpPr txBox="1"/>
          <p:nvPr/>
        </p:nvSpPr>
        <p:spPr>
          <a:xfrm>
            <a:off x="2507202" y="3717032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GO, RGO, Graphite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Ti2CTx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6D52E-FFD0-2BB7-CF6F-42716CF5355E}"/>
              </a:ext>
            </a:extLst>
          </p:cNvPr>
          <p:cNvSpPr/>
          <p:nvPr/>
        </p:nvSpPr>
        <p:spPr>
          <a:xfrm>
            <a:off x="983090" y="4842399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Discussion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/Conclusion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C217610-37E2-CE3C-519D-E979EFA3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623063"/>
            <a:ext cx="4347842" cy="2910493"/>
          </a:xfrm>
          <a:prstGeom prst="rect">
            <a:avLst/>
          </a:prstGeom>
        </p:spPr>
      </p:pic>
      <p:pic>
        <p:nvPicPr>
          <p:cNvPr id="1026" name="Picture 2" descr="Smart Lab">
            <a:extLst>
              <a:ext uri="{FF2B5EF4-FFF2-40B4-BE49-F238E27FC236}">
                <a16:creationId xmlns:a16="http://schemas.microsoft.com/office/drawing/2014/main" id="{3E628BD9-8BD2-1189-F9D5-A659F760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0" y="1809611"/>
            <a:ext cx="2236197" cy="313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Complementary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C9B68-ABD8-DEEA-AB06-9D07FADEEB74}"/>
              </a:ext>
            </a:extLst>
          </p:cNvPr>
          <p:cNvSpPr txBox="1"/>
          <p:nvPr/>
        </p:nvSpPr>
        <p:spPr>
          <a:xfrm>
            <a:off x="5231744" y="2204864"/>
            <a:ext cx="62869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FT-IR spectroscopy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XRD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TEM/STEM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→ Using these methods, “Physical properties” are measured complementarily.</a:t>
            </a:r>
          </a:p>
          <a:p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FDC0A-E0D7-7BD7-0112-366316AF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809610"/>
            <a:ext cx="2195863" cy="24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AB8DEF-B22B-49D1-8825-A6FA6E8B8558}"/>
              </a:ext>
            </a:extLst>
          </p:cNvPr>
          <p:cNvSpPr txBox="1"/>
          <p:nvPr/>
        </p:nvSpPr>
        <p:spPr>
          <a:xfrm>
            <a:off x="1514890" y="704890"/>
            <a:ext cx="5661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03864"/>
                </a:solidFill>
                <a:latin typeface="Garamond" panose="02020404030301010803" pitchFamily="18" charset="0"/>
              </a:rPr>
              <a:t>References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3D1DB-98FC-4C20-9312-BA90E0EF5036}"/>
              </a:ext>
            </a:extLst>
          </p:cNvPr>
          <p:cNvSpPr txBox="1"/>
          <p:nvPr/>
        </p:nvSpPr>
        <p:spPr>
          <a:xfrm>
            <a:off x="583475" y="1484784"/>
            <a:ext cx="106571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aramond" panose="02020404030301010803" pitchFamily="18" charset="0"/>
              </a:rPr>
              <a:t>[1]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2400" dirty="0">
              <a:latin typeface="Garamond" panose="02020404030301010803" pitchFamily="18" charset="0"/>
            </a:endParaRP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[2] 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(2021)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[3]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5 (2015)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[4]</a:t>
            </a:r>
            <a:r>
              <a:rPr lang="en-US" altLang="ko-KR" sz="2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2400" dirty="0">
                <a:latin typeface="Garamond" panose="02020404030301010803" pitchFamily="18" charset="0"/>
              </a:rPr>
              <a:t> 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[5]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Iqbal A, Hamdan NM. Investigation and Optimization of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 Functionalized Mesoporous Titania Films as Efficient Photoelectrodes.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Materials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. (2021)</a:t>
            </a:r>
            <a:endParaRPr lang="en-US" altLang="ko-K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B85C8B5-2B3A-4790-8720-A854297B1052}"/>
              </a:ext>
            </a:extLst>
          </p:cNvPr>
          <p:cNvSpPr txBox="1"/>
          <p:nvPr/>
        </p:nvSpPr>
        <p:spPr>
          <a:xfrm>
            <a:off x="3625425" y="3000603"/>
            <a:ext cx="4941150" cy="85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Garamond" panose="02020404030301010803" pitchFamily="18" charset="0"/>
              </a:rPr>
              <a:t>Thank you</a:t>
            </a:r>
            <a:endParaRPr lang="ko-KR" altLang="en-US" sz="4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76898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4" name="그림 3" descr="사람, 의류, 착용, 벽이(가) 표시된 사진&#10;&#10;자동 생성된 설명">
            <a:extLst>
              <a:ext uri="{FF2B5EF4-FFF2-40B4-BE49-F238E27FC236}">
                <a16:creationId xmlns:a16="http://schemas.microsoft.com/office/drawing/2014/main" id="{9E5B1618-D6D7-6DCE-9BBA-9D8200EC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8" y="1633620"/>
            <a:ext cx="1893844" cy="2659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9EDE8-266A-F623-6C7A-659121C47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966894"/>
            <a:ext cx="8769923" cy="2709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BD86D-F30A-8E91-53AC-683FD8AD0749}"/>
              </a:ext>
            </a:extLst>
          </p:cNvPr>
          <p:cNvSpPr txBox="1"/>
          <p:nvPr/>
        </p:nvSpPr>
        <p:spPr>
          <a:xfrm>
            <a:off x="2644020" y="163362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Raman scattering is inelastic photon scattering by matter. It is called </a:t>
            </a:r>
            <a:r>
              <a:rPr lang="en-US" altLang="ko-KR" sz="2400" b="1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5059-29FF-56A7-ECA1-0A505817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/>
          <a:stretch/>
        </p:blipFill>
        <p:spPr>
          <a:xfrm>
            <a:off x="6558418" y="1791903"/>
            <a:ext cx="5040560" cy="39169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0F8E5A2-52AD-8ACB-9529-8E75FEF0C7A2}"/>
              </a:ext>
            </a:extLst>
          </p:cNvPr>
          <p:cNvGrpSpPr/>
          <p:nvPr/>
        </p:nvGrpSpPr>
        <p:grpSpPr>
          <a:xfrm rot="10800000">
            <a:off x="912050" y="1957104"/>
            <a:ext cx="3274800" cy="2945884"/>
            <a:chOff x="7983998" y="1406655"/>
            <a:chExt cx="3033327" cy="28118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B9C01B-94AE-ACE9-2DB0-4D3BE0C94C2A}"/>
                </a:ext>
              </a:extLst>
            </p:cNvPr>
            <p:cNvSpPr/>
            <p:nvPr/>
          </p:nvSpPr>
          <p:spPr>
            <a:xfrm>
              <a:off x="7983998" y="1406655"/>
              <a:ext cx="2938510" cy="2811813"/>
            </a:xfrm>
            <a:prstGeom prst="rect">
              <a:avLst/>
            </a:prstGeom>
            <a:noFill/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Spectrometer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B526E6-0605-8DA4-009C-9CB604B2C0F5}"/>
                </a:ext>
              </a:extLst>
            </p:cNvPr>
            <p:cNvSpPr/>
            <p:nvPr/>
          </p:nvSpPr>
          <p:spPr>
            <a:xfrm>
              <a:off x="10834943" y="3723745"/>
              <a:ext cx="182382" cy="107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66ED1D-1821-A55E-AF8A-23C0E7D910F9}"/>
                </a:ext>
              </a:extLst>
            </p:cNvPr>
            <p:cNvSpPr/>
            <p:nvPr/>
          </p:nvSpPr>
          <p:spPr>
            <a:xfrm rot="20939454">
              <a:off x="9043213" y="1963303"/>
              <a:ext cx="53113" cy="1867236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D6B68F-BC07-0DA8-A656-0711C0363AEE}"/>
                </a:ext>
              </a:extLst>
            </p:cNvPr>
            <p:cNvSpPr/>
            <p:nvPr/>
          </p:nvSpPr>
          <p:spPr>
            <a:xfrm rot="21286104" flipH="1">
              <a:off x="9158259" y="1805199"/>
              <a:ext cx="45719" cy="1986458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  <a:effectLst>
              <a:glow rad="38100">
                <a:srgbClr val="FF0000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44AFC6-B5F2-C05B-7E6D-5911C55383C3}"/>
                </a:ext>
              </a:extLst>
            </p:cNvPr>
            <p:cNvSpPr/>
            <p:nvPr/>
          </p:nvSpPr>
          <p:spPr>
            <a:xfrm rot="20086899">
              <a:off x="8831308" y="2119540"/>
              <a:ext cx="54957" cy="1742315"/>
            </a:xfrm>
            <a:prstGeom prst="rect">
              <a:avLst/>
            </a:prstGeom>
            <a:solidFill>
              <a:srgbClr val="482BF9">
                <a:alpha val="40000"/>
              </a:srgbClr>
            </a:solidFill>
            <a:ln>
              <a:noFill/>
            </a:ln>
            <a:effectLst>
              <a:glow rad="38100">
                <a:srgbClr val="482BF9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549BA-079A-85FC-5079-7C9312F8CA7B}"/>
                </a:ext>
              </a:extLst>
            </p:cNvPr>
            <p:cNvSpPr/>
            <p:nvPr/>
          </p:nvSpPr>
          <p:spPr>
            <a:xfrm rot="5400000" flipH="1">
              <a:off x="9626016" y="2788633"/>
              <a:ext cx="1938346" cy="44357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6D5AEA-F677-72EC-8C2D-7455740CC3F9}"/>
                </a:ext>
              </a:extLst>
            </p:cNvPr>
            <p:cNvSpPr/>
            <p:nvPr/>
          </p:nvSpPr>
          <p:spPr>
            <a:xfrm rot="2487769">
              <a:off x="10304722" y="1807577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5944E0-ADDE-E660-4E07-451D83A4D092}"/>
                </a:ext>
              </a:extLst>
            </p:cNvPr>
            <p:cNvSpPr/>
            <p:nvPr/>
          </p:nvSpPr>
          <p:spPr>
            <a:xfrm rot="7456907" flipH="1">
              <a:off x="8700930" y="2883098"/>
              <a:ext cx="2376000" cy="39600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C0CE4D-E575-604F-2CFC-6BD999EDC4D2}"/>
                </a:ext>
              </a:extLst>
            </p:cNvPr>
            <p:cNvSpPr/>
            <p:nvPr/>
          </p:nvSpPr>
          <p:spPr>
            <a:xfrm rot="20877890">
              <a:off x="8937367" y="3781752"/>
              <a:ext cx="889306" cy="13382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56131E-79A3-A946-5BCA-EF1DB3B75EC3}"/>
                </a:ext>
              </a:extLst>
            </p:cNvPr>
            <p:cNvSpPr/>
            <p:nvPr/>
          </p:nvSpPr>
          <p:spPr>
            <a:xfrm rot="8684055">
              <a:off x="8175138" y="1618015"/>
              <a:ext cx="990190" cy="45031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CCD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AC9392-5A11-B0BC-D9A0-917303B348D5}"/>
                </a:ext>
              </a:extLst>
            </p:cNvPr>
            <p:cNvSpPr/>
            <p:nvPr/>
          </p:nvSpPr>
          <p:spPr>
            <a:xfrm rot="13484580">
              <a:off x="10324719" y="3737564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A994A5-6B6F-72FA-4AC1-59A6B30EA457}"/>
              </a:ext>
            </a:extLst>
          </p:cNvPr>
          <p:cNvCxnSpPr>
            <a:cxnSpLocks/>
          </p:cNvCxnSpPr>
          <p:nvPr/>
        </p:nvCxnSpPr>
        <p:spPr>
          <a:xfrm>
            <a:off x="4509445" y="4368321"/>
            <a:ext cx="1880725" cy="7544"/>
          </a:xfrm>
          <a:prstGeom prst="straightConnector1">
            <a:avLst/>
          </a:prstGeom>
          <a:ln w="63500">
            <a:solidFill>
              <a:srgbClr val="E1B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559496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DEB1AC9-E417-4576-9B02-5668C69D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08463"/>
            <a:ext cx="72008" cy="96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building block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carbon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allotrpes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carbon atom bound to three atoms and forms a flat trigonal or triangular arrangement with 120ºangles between bonds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blipFill>
                <a:blip r:embed="rId4"/>
                <a:stretch>
                  <a:fillRect l="-1552" t="-2115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90BAEEB-B02B-7C31-C34F-7F6C605AE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63297" r="40939" b="907"/>
          <a:stretch/>
        </p:blipFill>
        <p:spPr>
          <a:xfrm>
            <a:off x="695400" y="1511399"/>
            <a:ext cx="3262503" cy="27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Phonon Normal Mode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9F2CE-381F-D9B2-0D7F-3A84B1B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4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5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A956C-EB64-CC28-9CAF-AD65505E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628800"/>
            <a:ext cx="5231904" cy="4126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1330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found near the edges and defects in graphene 	Breathing modes of six atoms ring with a defect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commonly found in graphite material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A Stretching C-C bonding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peak : ~2685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always found in graphene 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There are two emitted phonons of D mode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sensitive to the number of layers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blipFill>
                <a:blip r:embed="rId5"/>
                <a:stretch>
                  <a:fillRect l="-1111" t="-1028" r="-1282" b="-2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229102-77A5-D609-9507-0BADA59FA0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t="34437" r="63329" b="54420"/>
          <a:stretch/>
        </p:blipFill>
        <p:spPr>
          <a:xfrm>
            <a:off x="767408" y="2174312"/>
            <a:ext cx="1019522" cy="39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F3CD6-23F2-9ABE-AE43-40FCBE0907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33908" t="47211" b="8547"/>
          <a:stretch/>
        </p:blipFill>
        <p:spPr>
          <a:xfrm>
            <a:off x="1391073" y="3372087"/>
            <a:ext cx="1800000" cy="1547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9F981-4B17-751F-6F08-3B3F5109C5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10023" t="93781" r="45225"/>
          <a:stretch/>
        </p:blipFill>
        <p:spPr>
          <a:xfrm>
            <a:off x="1283305" y="3761389"/>
            <a:ext cx="1235460" cy="22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2485E-F5B5-B0EB-F28C-B69985ECA3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l="34938" t="1" b="63069"/>
          <a:stretch/>
        </p:blipFill>
        <p:spPr>
          <a:xfrm>
            <a:off x="1527551" y="1903291"/>
            <a:ext cx="1800000" cy="13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MXenes are produced by selective etching of the A element from the MAX phases.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 : an early transition metal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: A-group(mostly 13, 14 groups)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X : C or N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AlC</m:t>
                    </m:r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Ta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blipFill>
                <a:blip r:embed="rId4"/>
                <a:stretch>
                  <a:fillRect l="-1693" t="-1600" r="-1693" b="-3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2CA0273-492B-7E87-AD98-A65869CC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01934"/>
            <a:ext cx="463336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42882" y="772006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 – Experiment result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7BFB5F-2554-280B-814A-9ADC5785C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2177129" y="1449114"/>
            <a:ext cx="7837742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11207</TotalTime>
  <Words>928</Words>
  <Application>Microsoft Office PowerPoint</Application>
  <PresentationFormat>와이드스크린</PresentationFormat>
  <Paragraphs>148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나눔고딕</vt:lpstr>
      <vt:lpstr>맑은 고딕</vt:lpstr>
      <vt:lpstr>Arial</vt:lpstr>
      <vt:lpstr>Calibri</vt:lpstr>
      <vt:lpstr>Calibri Light</vt:lpstr>
      <vt:lpstr>Cambria Math</vt:lpstr>
      <vt:lpstr>Garamond</vt:lpstr>
      <vt:lpstr>Roboto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Interbrand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note2</dc:creator>
  <cp:lastModifiedBy>정동훈</cp:lastModifiedBy>
  <cp:revision>68</cp:revision>
  <dcterms:created xsi:type="dcterms:W3CDTF">2005-06-16T10:25:16Z</dcterms:created>
  <dcterms:modified xsi:type="dcterms:W3CDTF">2022-11-30T12:23:56Z</dcterms:modified>
</cp:coreProperties>
</file>